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1"/>
  </p:notesMasterIdLst>
  <p:sldIdLst>
    <p:sldId id="452" r:id="rId5"/>
    <p:sldId id="438" r:id="rId6"/>
    <p:sldId id="477" r:id="rId7"/>
    <p:sldId id="454" r:id="rId8"/>
    <p:sldId id="455" r:id="rId9"/>
    <p:sldId id="457" r:id="rId10"/>
    <p:sldId id="458" r:id="rId11"/>
    <p:sldId id="456" r:id="rId12"/>
    <p:sldId id="459" r:id="rId13"/>
    <p:sldId id="460" r:id="rId14"/>
    <p:sldId id="469" r:id="rId15"/>
    <p:sldId id="470" r:id="rId16"/>
    <p:sldId id="471" r:id="rId17"/>
    <p:sldId id="358" r:id="rId18"/>
    <p:sldId id="359" r:id="rId19"/>
    <p:sldId id="308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CC"/>
    <a:srgbClr val="000000"/>
    <a:srgbClr val="CE9278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22" autoAdjust="0"/>
    <p:restoredTop sz="94660"/>
  </p:normalViewPr>
  <p:slideViewPr>
    <p:cSldViewPr showGuides="1">
      <p:cViewPr varScale="1">
        <p:scale>
          <a:sx n="93" d="100"/>
          <a:sy n="93" d="100"/>
        </p:scale>
        <p:origin x="232" y="8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B842E3-6BA4-481D-8956-6705EE44F994}" type="datetimeFigureOut">
              <a:rPr lang="en-GB" smtClean="0"/>
              <a:t>07/08/2025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A3B036-03DC-422A-A699-242FA6C1E0C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745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D5280-5760-0CF8-3647-118711CCB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6FB52F8-38E4-E128-4D43-1312AD5625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FEBD700-42B9-A431-021D-06BE50A086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Paradigmenwechsel im Gesundheitswesen: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Offline -&gt; online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Desktop -&gt; Tablet/Smartphone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Server -&gt; Cloud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Dokumente: wie in CDA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Nachrichten:</a:t>
            </a:r>
            <a:r>
              <a:rPr lang="de-DE" baseline="0" dirty="0"/>
              <a:t> wie v2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Andere Kommunikationswege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Wichtig: Egal welches Paradigma genutzt wird: Das zugrundeliegende FHIR Datenmodell bleibt gleich.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Neben den Kommunikationsparadigmen: in FHIR auch Speichern und Analysieren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BDB7439-4721-95E4-D000-DDDDB32FEC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A3B036-03DC-422A-A699-242FA6C1E0C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1681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8D63A-A955-3BD1-96B7-63EF9BD16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CCAF544-CBE5-313C-CE71-9273D9B44A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7FCFC35-801F-C156-AAFF-31E7B765A2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Paradigmenwechsel im Gesundheitswesen: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Offline -&gt; online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Desktop -&gt; Tablet/Smartphone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Server -&gt; Cloud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Dokumente: wie in CDA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Nachrichten:</a:t>
            </a:r>
            <a:r>
              <a:rPr lang="de-DE" baseline="0" dirty="0"/>
              <a:t> wie v2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Andere Kommunikationswege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Wichtig: Egal welches Paradigma genutzt wird: Das zugrundeliegende FHIR Datenmodell bleibt gleich.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Neben den Kommunikationsparadigmen: in FHIR auch Speichern und Analysieren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C7A7DFF-65DC-5D33-5AB7-68A3D9CDD8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A3B036-03DC-422A-A699-242FA6C1E0C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607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09F53-27B2-E2D8-F215-3B9C2E932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4A4CE43-D68C-A874-9BEF-20DD681250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C50420F-8147-E12E-B584-5348273286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Paradigmenwechsel im Gesundheitswesen: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Offline -&gt; online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Desktop -&gt; Tablet/Smartphone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Server -&gt; Cloud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Dokumente: wie in CDA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Nachrichten:</a:t>
            </a:r>
            <a:r>
              <a:rPr lang="de-DE" baseline="0" dirty="0"/>
              <a:t> wie v2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Andere Kommunikationswege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Wichtig: Egal welches Paradigma genutzt wird: Das zugrundeliegende FHIR Datenmodell bleibt gleich.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Neben den Kommunikationsparadigmen: in FHIR auch Speichern und Analysieren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1DB70FF-66C1-F144-8E42-80CD95D1BC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A3B036-03DC-422A-A699-242FA6C1E0C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9132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601184-6F3B-E95D-8DCF-0A8AF754B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A76D3AD-7DB5-D43D-8834-A64296EB74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2E0EC6F-D5EC-0BE4-09BB-FF36FBED9E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Paradigmenwechsel im Gesundheitswesen: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Offline -&gt; online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Desktop -&gt; Tablet/Smartphone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Server -&gt; Cloud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Dokumente: wie in CDA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Nachrichten:</a:t>
            </a:r>
            <a:r>
              <a:rPr lang="de-DE" baseline="0" dirty="0"/>
              <a:t> wie v2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Andere Kommunikationswege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Wichtig: Egal welches Paradigma genutzt wird: Das zugrundeliegende FHIR Datenmodell bleibt gleich.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Neben den Kommunikationsparadigmen: in FHIR auch Speichern und Analysieren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5641FD0-D5A1-4A7A-8321-16AE4C1AE3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A3B036-03DC-422A-A699-242FA6C1E0C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587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0BCD1-0A81-D869-8B85-32EB72980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B79F22CE-EB16-FF6F-68DC-6CD196DA8D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6FE1E5B-F13D-5816-94D9-C144F4741C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Paradigmenwechsel im Gesundheitswesen: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Offline -&gt; online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Desktop -&gt; Tablet/Smartphone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Server -&gt; Cloud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Dokumente: wie in CDA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Nachrichten:</a:t>
            </a:r>
            <a:r>
              <a:rPr lang="de-DE" baseline="0" dirty="0"/>
              <a:t> wie v2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Andere Kommunikationswege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Wichtig: Egal welches Paradigma genutzt wird: Das zugrundeliegende FHIR Datenmodell bleibt gleich.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Neben den Kommunikationsparadigmen: in FHIR auch Speichern und Analysieren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A34D5F9-9BF5-0E36-F8B6-AEB3A39806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A3B036-03DC-422A-A699-242FA6C1E0C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684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161F7-067C-A1AB-6159-2AA264350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C7B7117-5C73-64DB-FD62-213413F9AE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96CD34D-FA4C-EB65-84B3-F6361BD00D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Paradigmenwechsel im Gesundheitswesen: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Offline -&gt; online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Desktop -&gt; Tablet/Smartphone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Server -&gt; Cloud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Dokumente: wie in CDA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Nachrichten:</a:t>
            </a:r>
            <a:r>
              <a:rPr lang="de-DE" baseline="0" dirty="0"/>
              <a:t> wie v2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Andere Kommunikationswege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Wichtig: Egal welches Paradigma genutzt wird: Das zugrundeliegende FHIR Datenmodell bleibt gleich.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Neben den Kommunikationsparadigmen: in FHIR auch Speichern und Analysieren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3CB24C8-B884-E2FD-6E97-EB816EB293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A3B036-03DC-422A-A699-242FA6C1E0C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762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E8A90-25D6-CFB6-08D6-7C607CD7C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6482007-2A16-9425-5E54-33D9665097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D6F1A3C-1660-C023-0792-D2BC77FCD5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Paradigmenwechsel im Gesundheitswesen: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Offline -&gt; online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Desktop -&gt; Tablet/Smartphone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Server -&gt; Cloud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Dokumente: wie in CDA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Nachrichten:</a:t>
            </a:r>
            <a:r>
              <a:rPr lang="de-DE" baseline="0" dirty="0"/>
              <a:t> wie v2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Andere Kommunikationswege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Wichtig: Egal welches Paradigma genutzt wird: Das zugrundeliegende FHIR Datenmodell bleibt gleich.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Neben den Kommunikationsparadigmen: in FHIR auch Speichern und Analysieren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3EAF4B-11D3-80A2-1F49-961FF436CC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A3B036-03DC-422A-A699-242FA6C1E0C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2257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C11DD-F6CA-C36A-760D-DCA39A8BF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20F9A37-C7F7-9A90-E7D7-D215DF603A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79A024F-A937-F13B-9C60-EA35191AEC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Paradigmenwechsel im Gesundheitswesen: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Offline -&gt; online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Desktop -&gt; Tablet/Smartphone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Server -&gt; Cloud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Dokumente: wie in CDA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Nachrichten:</a:t>
            </a:r>
            <a:r>
              <a:rPr lang="de-DE" baseline="0" dirty="0"/>
              <a:t> wie v2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Andere Kommunikationswege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Wichtig: Egal welches Paradigma genutzt wird: Das zugrundeliegende FHIR Datenmodell bleibt gleich.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Neben den Kommunikationsparadigmen: in FHIR auch Speichern und Analysieren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27FDA9B-8908-30CE-585D-23359B7F53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A3B036-03DC-422A-A699-242FA6C1E0CF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62628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1F561-119F-87A7-3FDA-6D23453A6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3B61F3C-5A46-6765-A96E-05F28A839D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35A279A-41FF-B172-10C2-AB9D3A6B26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Paradigmenwechsel im Gesundheitswesen: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Offline -&gt; online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Desktop -&gt; Tablet/Smartphone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Server -&gt; Cloud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Dokumente: wie in CDA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Nachrichten:</a:t>
            </a:r>
            <a:r>
              <a:rPr lang="de-DE" baseline="0" dirty="0"/>
              <a:t> wie v2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Andere Kommunikationswege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Wichtig: Egal welches Paradigma genutzt wird: Das zugrundeliegende FHIR Datenmodell bleibt gleich.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/>
              <a:t>Neben den Kommunikationsparadigmen: in FHIR auch Speichern und Analysieren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0D5938-3375-E14B-C841-BD8090FE99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A3B036-03DC-422A-A699-242FA6C1E0CF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556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E5A6E286-16D0-47AE-B001-1CEB426F77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D9653E-628F-48DE-811E-8D756A09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908720"/>
            <a:ext cx="8424936" cy="1497782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E2FBD7-ACBB-4F37-8144-E2E49E365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2492896"/>
            <a:ext cx="8424936" cy="792088"/>
          </a:xfrm>
        </p:spPr>
        <p:txBody>
          <a:bodyPr tIns="36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1B1347-7A68-4ACE-B37F-1473ED03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4149080"/>
            <a:ext cx="1224000" cy="288000"/>
          </a:xfrm>
        </p:spPr>
        <p:txBody>
          <a:bodyPr tIns="6120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/>
              <a:t>2025-01-20</a:t>
            </a:r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54B3B78-B81B-4ED5-ACA3-C0080CAEB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3501008"/>
            <a:ext cx="7704856" cy="360040"/>
          </a:xfrm>
        </p:spPr>
        <p:txBody>
          <a:bodyPr t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A57B943-0001-4EE2-BC7E-19C2AD07A6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3861048"/>
            <a:ext cx="7705378" cy="360040"/>
          </a:xfrm>
        </p:spPr>
        <p:txBody>
          <a:bodyPr tIns="54000"/>
          <a:lstStyle>
            <a:lvl1pPr marL="0">
              <a:lnSpc>
                <a:spcPct val="100000"/>
              </a:lnSpc>
              <a:spcBef>
                <a:spcPts val="0"/>
              </a:spcBef>
              <a:defRPr sz="16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D526171-4A6B-4D1B-AD83-6539728CC89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8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568"/>
            <a:ext cx="11089232" cy="4176712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17719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568"/>
            <a:ext cx="5328592" cy="4176712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FEF123E-77E9-4A21-8B18-B17FE89266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2026" y="1772816"/>
            <a:ext cx="5328590" cy="4176712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268350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3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816"/>
            <a:ext cx="3456384" cy="2304504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FEF123E-77E9-4A21-8B18-B17FE89266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67808" y="1772816"/>
            <a:ext cx="3456384" cy="2304256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79AF6944-A3E7-4CBD-9B49-2619ED6BFEE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83563" y="1772816"/>
            <a:ext cx="3457575" cy="2303462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84A825DC-95AC-4589-8462-4C27830E4F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0193" y="4221088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D1F3E311-8EC9-4675-8863-3AA22D19049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67213" y="4221088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A5A59EB7-A456-4509-9410-E72C278DF8E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83563" y="4221163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74424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3819B7BD-07B5-45B3-9212-845053AFDD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1700808"/>
            <a:ext cx="5328592" cy="3888432"/>
          </a:xfrm>
        </p:spPr>
        <p:txBody>
          <a:bodyPr/>
          <a:lstStyle>
            <a:lvl1pPr marL="0" indent="0">
              <a:spcBef>
                <a:spcPts val="0"/>
              </a:spcBef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51DAE-2D02-4860-A42E-DD4FB38541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2024" y="1700809"/>
            <a:ext cx="5328592" cy="3888432"/>
          </a:xfrm>
        </p:spPr>
        <p:txBody>
          <a:bodyPr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7pPr>
            <a:lvl9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D906DD-DFED-4CFA-B0FF-ABDE89F64F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9718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7C45994-FFEC-4E42-97E7-E598FA17EB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3717032"/>
            <a:ext cx="5328592" cy="1872208"/>
          </a:xfrm>
        </p:spPr>
        <p:txBody>
          <a:bodyPr/>
          <a:lstStyle>
            <a:lvl1pPr marL="0" indent="0">
              <a:spcBef>
                <a:spcPts val="0"/>
              </a:spcBef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980728"/>
            <a:ext cx="9936000" cy="792088"/>
          </a:xfrm>
        </p:spPr>
        <p:txBody>
          <a:bodyPr tIns="36000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5A59225-326D-469E-9A53-F77ADA23282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4740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904CE9-BC0C-4814-998F-C79F96C8B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82A569-95EE-47A6-98FA-7BB280A9E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C222BAA-0257-4EDC-8D30-88CA9AFDC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C7BA60D-178C-45C4-A9E4-BBAF852AF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799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EB2541-7CEE-4158-97A3-7265B2D5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A0A086C-F3D1-40B8-9DFB-59A2ECCA9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F17735-C342-45AF-A3B3-2EE13EB1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700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579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FCEE1702-7B0C-4131-91DE-1D18B49E61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D9653E-628F-48DE-811E-8D756A09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908720"/>
            <a:ext cx="8424936" cy="1497782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E2FBD7-ACBB-4F37-8144-E2E49E365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2492896"/>
            <a:ext cx="8424936" cy="792088"/>
          </a:xfrm>
        </p:spPr>
        <p:txBody>
          <a:bodyPr tIns="36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 b="0">
                <a:solidFill>
                  <a:schemeClr val="accent3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1B1347-7A68-4ACE-B37F-1473ED03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520" y="4149080"/>
            <a:ext cx="1224000" cy="288000"/>
          </a:xfrm>
        </p:spPr>
        <p:txBody>
          <a:bodyPr tIns="6120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/>
              <a:t>2025-01-20</a:t>
            </a:r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54B3B78-B81B-4ED5-ACA3-C0080CAEB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3501008"/>
            <a:ext cx="7704856" cy="360040"/>
          </a:xfrm>
        </p:spPr>
        <p:txBody>
          <a:bodyPr t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A57B943-0001-4EE2-BC7E-19C2AD07A6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3861048"/>
            <a:ext cx="7705378" cy="360040"/>
          </a:xfrm>
        </p:spPr>
        <p:txBody>
          <a:bodyPr tIns="54000"/>
          <a:lstStyle>
            <a:lvl1pPr marL="0">
              <a:lnSpc>
                <a:spcPct val="100000"/>
              </a:lnSpc>
              <a:spcBef>
                <a:spcPts val="0"/>
              </a:spcBef>
              <a:defRPr sz="16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EC03209-B71C-4EA2-8E85-611F6ECDD0B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00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sverzeich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tx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2pPr>
            <a:lvl3pPr marL="594000" indent="-234000">
              <a:defRPr/>
            </a:lvl3pPr>
            <a:lvl4pPr marL="594000" indent="-234000">
              <a:defRPr/>
            </a:lvl4pPr>
            <a:lvl5pPr marL="594000" indent="-234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144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Inhaltsverzeichnis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bg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594000" indent="-234000">
              <a:defRPr>
                <a:solidFill>
                  <a:schemeClr val="bg1"/>
                </a:solidFill>
              </a:defRPr>
            </a:lvl3pPr>
            <a:lvl4pPr marL="594000" indent="-234000">
              <a:defRPr>
                <a:solidFill>
                  <a:schemeClr val="bg1"/>
                </a:solidFill>
              </a:defRPr>
            </a:lvl4pPr>
            <a:lvl5pPr marL="594000" indent="-23400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2025-01-20</a:t>
            </a:r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C03F2F4-3D73-4946-89C6-7727ECB7DC00}" type="slidenum">
              <a:rPr lang="en-GB" smtClean="0"/>
              <a:pPr/>
              <a:t>‹Nr.›</a:t>
            </a:fld>
            <a:endParaRPr lang="en-GB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E2B19B1-6D3F-4CE2-A41D-C05D49E5A6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23684" y="6015600"/>
            <a:ext cx="1656000" cy="72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914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09D42F-46B1-42EC-A13F-2A15D3DB0C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1C897F-07DD-4455-A122-6270A86F6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1628800"/>
            <a:ext cx="11089232" cy="2448000"/>
          </a:xfrm>
        </p:spPr>
        <p:txBody>
          <a:bodyPr anchor="t" anchorCtr="0"/>
          <a:lstStyle>
            <a:lvl1pPr>
              <a:lnSpc>
                <a:spcPct val="100000"/>
              </a:lnSpc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34FC1B-C54D-4A37-8FC0-EDC2CA99C41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1384" y="112927"/>
            <a:ext cx="11089232" cy="1500187"/>
          </a:xfrm>
        </p:spPr>
        <p:txBody>
          <a:bodyPr tIns="18000"/>
          <a:lstStyle>
            <a:lvl1pPr marL="0" indent="0">
              <a:buFont typeface="+mj-lt"/>
              <a:buNone/>
              <a:defRPr sz="9000" b="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9pPr>
          </a:lstStyle>
          <a:p>
            <a:pPr lvl="0"/>
            <a:r>
              <a:rPr lang="de-DE" dirty="0"/>
              <a:t>Nr.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E5CF29-BBAA-4ACF-BCC7-35BB5F3D8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236100-60E8-4E9E-86E4-6ECCB38AC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C66D73-6145-4EDA-B42A-178CEBC8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224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EB2541-7CEE-4158-97A3-7265B2D5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A0A086C-F3D1-40B8-9DFB-59A2ECCA9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F17735-C342-45AF-A3B3-2EE13EB1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‹Nr.›</a:t>
            </a:fld>
            <a:endParaRPr lang="en-GB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9F5D74C-1420-4AB8-A729-F0879CAE96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692697"/>
            <a:ext cx="11089232" cy="4968551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" b="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9732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1700808"/>
            <a:ext cx="5328592" cy="42484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51DAE-2D02-4860-A42E-DD4FB38541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2024" y="1700808"/>
            <a:ext cx="5328592" cy="42484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14" name="Datumsplatzhalter 13">
            <a:extLst>
              <a:ext uri="{FF2B5EF4-FFF2-40B4-BE49-F238E27FC236}">
                <a16:creationId xmlns:a16="http://schemas.microsoft.com/office/drawing/2014/main" id="{9B3ABFAA-9642-4B05-80EE-5AF92C4EC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15" name="Fußzeilenplatzhalter 14">
            <a:extLst>
              <a:ext uri="{FF2B5EF4-FFF2-40B4-BE49-F238E27FC236}">
                <a16:creationId xmlns:a16="http://schemas.microsoft.com/office/drawing/2014/main" id="{BD2519BF-BDB4-4096-B2C3-39A3D7C5C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4A22B99D-742E-4480-A561-5B5A5804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380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5327999" cy="864000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1700808"/>
            <a:ext cx="5328000" cy="42484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6FE73EF4-2BCC-469E-9683-114DBB4386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12024" y="548680"/>
            <a:ext cx="5328520" cy="5400600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  <p:sp>
        <p:nvSpPr>
          <p:cNvPr id="14" name="Datumsplatzhalter 13">
            <a:extLst>
              <a:ext uri="{FF2B5EF4-FFF2-40B4-BE49-F238E27FC236}">
                <a16:creationId xmlns:a16="http://schemas.microsoft.com/office/drawing/2014/main" id="{BE054B53-AC56-4DA0-807C-4883F23D47E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15" name="Fußzeilenplatzhalter 14">
            <a:extLst>
              <a:ext uri="{FF2B5EF4-FFF2-40B4-BE49-F238E27FC236}">
                <a16:creationId xmlns:a16="http://schemas.microsoft.com/office/drawing/2014/main" id="{5EE6EB49-D030-450C-99B9-15172A99E9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CD9BE316-FB6A-4B64-B9CA-B94637F0DFD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444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CEC7D1A-1AD3-4526-9446-CC6AACB25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9936000" cy="864000"/>
          </a:xfrm>
          <a:prstGeom prst="rect">
            <a:avLst/>
          </a:prstGeom>
        </p:spPr>
        <p:txBody>
          <a:bodyPr vert="horz" lIns="0" tIns="18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F511AC-E4E2-4D62-AD5D-6352E3EE2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384" y="1700808"/>
            <a:ext cx="9936000" cy="4248472"/>
          </a:xfrm>
          <a:prstGeom prst="rect">
            <a:avLst/>
          </a:prstGeom>
        </p:spPr>
        <p:txBody>
          <a:bodyPr vert="horz" lIns="0" tIns="1800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Siebente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  <a:p>
            <a:pPr lvl="4"/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A97232-DFF6-486E-A4CE-4FA70C5CBB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520" y="6381328"/>
            <a:ext cx="792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2025-01-20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6C2777-E81C-4B10-B2BA-4D5DABDF80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9536" y="6381328"/>
            <a:ext cx="4320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5917DF-0349-437A-A790-72D2C840E6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384" y="6381328"/>
            <a:ext cx="288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3F2F4-3D73-4946-89C6-7727ECB7DC00}" type="slidenum">
              <a:rPr lang="en-GB" smtClean="0"/>
              <a:pPr/>
              <a:t>‹Nr.›</a:t>
            </a:fld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1C9797E-35F8-449C-BAC6-3D514F71ABB5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0123684" y="6015151"/>
            <a:ext cx="1656207" cy="72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28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7" r:id="rId3"/>
    <p:sldLayoutId id="2147483665" r:id="rId4"/>
    <p:sldLayoutId id="2147483666" r:id="rId5"/>
    <p:sldLayoutId id="2147483651" r:id="rId6"/>
    <p:sldLayoutId id="2147483664" r:id="rId7"/>
    <p:sldLayoutId id="2147483652" r:id="rId8"/>
    <p:sldLayoutId id="2147483660" r:id="rId9"/>
    <p:sldLayoutId id="2147483661" r:id="rId10"/>
    <p:sldLayoutId id="2147483662" r:id="rId11"/>
    <p:sldLayoutId id="2147483663" r:id="rId12"/>
    <p:sldLayoutId id="2147483670" r:id="rId13"/>
    <p:sldLayoutId id="2147483671" r:id="rId14"/>
    <p:sldLayoutId id="2147483654" r:id="rId15"/>
    <p:sldLayoutId id="2147483655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600"/>
        </a:spcBef>
        <a:buFontTx/>
        <a:buNone/>
        <a:defRPr sz="2000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34000" indent="-234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360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+mj-lt"/>
        <a:buAutoNum type="arabi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julian.sass@bihealth.de" TargetMode="External"/><Relationship Id="rId2" Type="http://schemas.openxmlformats.org/officeDocument/2006/relationships/hyperlink" Target="http://www.bihealth.org/" TargetMode="Externa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www.flaticon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uild.fhir.org/ig/HL7/fhir-shorthand/" TargetMode="External"/><Relationship Id="rId2" Type="http://schemas.openxmlformats.org/officeDocument/2006/relationships/hyperlink" Target="https://fshschool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l7.org/fhir/uv/shorthand/FSHQuickReference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fshonline.fshschool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shschool.org/docs/sushi/installatio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shschool.org/docs/sushi/project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FA34E-4280-3694-C7A9-82D180E5C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FSH/SUSHI for Implementation Guides</a:t>
            </a:r>
            <a:br>
              <a:rPr lang="en-DE" dirty="0"/>
            </a:br>
            <a:r>
              <a:rPr lang="en-DE" dirty="0"/>
              <a:t>Step for step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6C59A-D22B-6EFC-E1E1-431B9F80B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2025-08-09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470F2-7106-8224-C223-E7430A8B0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MEDINFO 2025 - Guidance for FSH/SUSHI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917CC-580F-6CDF-C962-0297336C9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771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26502-2D4A-7678-1749-C500FC526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FSH </a:t>
            </a:r>
            <a:r>
              <a:rPr lang="en-GB" sz="4800" dirty="0"/>
              <a:t>Cheat Sheet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B3131-0521-9305-B4A6-4302D6A8D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2025-08-09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8C8DF-9E38-6E7A-8BEE-DA55FE4F5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MEDINFO 2025 - Guidance for FSH/SUSHI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0E22F-E843-6BC1-A518-7159105CA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542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B13C65-5FE8-4E76-77A9-7DCB15AC5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EEDCE5-1D00-F3D5-D478-E73561BAD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7429867" cy="864000"/>
          </a:xfrm>
        </p:spPr>
        <p:txBody>
          <a:bodyPr/>
          <a:lstStyle/>
          <a:p>
            <a:r>
              <a:rPr lang="en-US" dirty="0"/>
              <a:t>FSH – Instances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07911D-997B-5051-4EDF-822911900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B4B9F0-F1A4-B314-1199-24F45C9D7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527A78-E792-B2AF-3DDC-A1F9E36D5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8708A8-3E44-CAB3-3353-D301CFEB2F6C}"/>
              </a:ext>
            </a:extLst>
          </p:cNvPr>
          <p:cNvSpPr txBox="1"/>
          <p:nvPr/>
        </p:nvSpPr>
        <p:spPr>
          <a:xfrm>
            <a:off x="7850747" y="908672"/>
            <a:ext cx="43412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http://</a:t>
            </a:r>
            <a:r>
              <a:rPr lang="en-GB" sz="1050" dirty="0" err="1"/>
              <a:t>build.fhir.org</a:t>
            </a:r>
            <a:r>
              <a:rPr lang="en-GB" sz="1050" dirty="0"/>
              <a:t>/</a:t>
            </a:r>
            <a:r>
              <a:rPr lang="en-GB" sz="1050" dirty="0" err="1"/>
              <a:t>ig</a:t>
            </a:r>
            <a:r>
              <a:rPr lang="en-GB" sz="1050" dirty="0"/>
              <a:t>/HL7/</a:t>
            </a:r>
            <a:r>
              <a:rPr lang="en-GB" sz="1050" dirty="0" err="1"/>
              <a:t>fhir</a:t>
            </a:r>
            <a:r>
              <a:rPr lang="en-GB" sz="1050" dirty="0"/>
              <a:t>-shorthand/</a:t>
            </a:r>
            <a:r>
              <a:rPr lang="en-GB" sz="1050" dirty="0" err="1"/>
              <a:t>FSHQuickReference.pdf</a:t>
            </a:r>
            <a:endParaRPr lang="en-DE" sz="1050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08C6A9D2-0AE5-DD3B-E48C-A04796280B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770" y="1162588"/>
            <a:ext cx="3857724" cy="4867746"/>
          </a:xfrm>
          <a:prstGeom prst="rect">
            <a:avLst/>
          </a:prstGeom>
        </p:spPr>
      </p:pic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D8AC4528-2CDB-184C-4C95-608A93C30EB8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>
            <a:off x="7800415" y="2403806"/>
            <a:ext cx="385355" cy="685315"/>
          </a:xfrm>
          <a:prstGeom prst="curvedConnector3">
            <a:avLst>
              <a:gd name="adj1" fmla="val 50000"/>
            </a:avLst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96219E9-4152-8027-067B-1AC5E4A0DB72}"/>
              </a:ext>
            </a:extLst>
          </p:cNvPr>
          <p:cNvSpPr/>
          <p:nvPr/>
        </p:nvSpPr>
        <p:spPr>
          <a:xfrm>
            <a:off x="8185770" y="2848900"/>
            <a:ext cx="3857723" cy="480442"/>
          </a:xfrm>
          <a:prstGeom prst="round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586A95E1-6691-DE33-FB34-C5F6D48387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162588"/>
            <a:ext cx="7249031" cy="2482436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FEC7BEBC-080F-AFF8-DAB3-B3C8DC1256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90" y="3870187"/>
            <a:ext cx="3318284" cy="2727141"/>
          </a:xfrm>
          <a:prstGeom prst="rect">
            <a:avLst/>
          </a:prstGeom>
        </p:spPr>
      </p:pic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6DA339EF-FD95-0A80-EC8A-E64FF84E47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9894" y="3870187"/>
            <a:ext cx="3679892" cy="272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73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6C39D1-3B27-357F-D993-53A6DC81D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1AB234-232A-6746-925C-E431A7DC1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7429867" cy="864000"/>
          </a:xfrm>
        </p:spPr>
        <p:txBody>
          <a:bodyPr/>
          <a:lstStyle/>
          <a:p>
            <a:r>
              <a:rPr lang="en-US" dirty="0"/>
              <a:t>FSH – Dependencies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F4B7A6D-56BC-8549-E9ED-E18575BE4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2025-08-09</a:t>
            </a:r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29B91D-5EE6-40E2-2E72-E9662D60E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MEDINFO 2025 - Guidance for FSH/SUSHI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3912B9-3BCA-E810-AA59-F8663B14A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12</a:t>
            </a:fld>
            <a:endParaRPr lang="en-GB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E8CBD19-A518-DCEA-4D1C-5221B1A52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340672"/>
            <a:ext cx="7772400" cy="2172154"/>
          </a:xfrm>
          <a:prstGeom prst="rect">
            <a:avLst/>
          </a:prstGeom>
        </p:spPr>
      </p:pic>
      <p:pic>
        <p:nvPicPr>
          <p:cNvPr id="13" name="Picture 12" descr="A screenshot of a box&#10;&#10;Description automatically generated">
            <a:extLst>
              <a:ext uri="{FF2B5EF4-FFF2-40B4-BE49-F238E27FC236}">
                <a16:creationId xmlns:a16="http://schemas.microsoft.com/office/drawing/2014/main" id="{4AA89DC2-EDC2-6FA7-2178-640B3B4E0F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43808"/>
            <a:ext cx="5917932" cy="43194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87A428-4B47-89B4-82BB-0BFB77190021}"/>
              </a:ext>
            </a:extLst>
          </p:cNvPr>
          <p:cNvSpPr txBox="1"/>
          <p:nvPr/>
        </p:nvSpPr>
        <p:spPr>
          <a:xfrm>
            <a:off x="6744072" y="5816986"/>
            <a:ext cx="4774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https://</a:t>
            </a:r>
            <a:r>
              <a:rPr lang="en-GB" sz="1400" dirty="0" err="1"/>
              <a:t>registry.fhir.org</a:t>
            </a:r>
            <a:r>
              <a:rPr lang="en-GB" sz="1400" dirty="0"/>
              <a:t>/package/ch.fhir.ig.ch-core|5.0.0</a:t>
            </a:r>
            <a:endParaRPr lang="en-DE" sz="1400" dirty="0"/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61B32A4E-9CEB-E32C-776F-9EB337F0B55B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935760" y="2048934"/>
            <a:ext cx="2592288" cy="2307687"/>
          </a:xfrm>
          <a:prstGeom prst="curvedConnector3">
            <a:avLst>
              <a:gd name="adj1" fmla="val 50000"/>
            </a:avLst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2B2FBCC-1456-69E6-4EA6-2FFD101EEAFA}"/>
              </a:ext>
            </a:extLst>
          </p:cNvPr>
          <p:cNvSpPr/>
          <p:nvPr/>
        </p:nvSpPr>
        <p:spPr>
          <a:xfrm>
            <a:off x="6528048" y="4221088"/>
            <a:ext cx="1296144" cy="271065"/>
          </a:xfrm>
          <a:prstGeom prst="round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27767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0AC00-AA42-C284-AE0F-5B0E978A8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AA4299-E2FE-2133-5A01-095E2387E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7429867" cy="864000"/>
          </a:xfrm>
        </p:spPr>
        <p:txBody>
          <a:bodyPr/>
          <a:lstStyle/>
          <a:p>
            <a:r>
              <a:rPr lang="en-US" dirty="0"/>
              <a:t>FSH – Dependencies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3AA3EE-9A01-0555-0299-8C5958B68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2025-08-09</a:t>
            </a:r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443A398-FF12-C554-75BC-B28EFC1F3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MEDINFO 2025 - Guidance for FSH/SUSHI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C8DC80-CDD4-EB5B-05F3-40B5D6E72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13</a:t>
            </a:fld>
            <a:endParaRPr lang="en-GB"/>
          </a:p>
        </p:txBody>
      </p:sp>
      <p:pic>
        <p:nvPicPr>
          <p:cNvPr id="10" name="Picture 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0E44BFC-471A-EC95-F8B7-9CCBF221D6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340672"/>
            <a:ext cx="7772400" cy="2124910"/>
          </a:xfrm>
          <a:prstGeom prst="rect">
            <a:avLst/>
          </a:prstGeom>
        </p:spPr>
      </p:pic>
      <p:pic>
        <p:nvPicPr>
          <p:cNvPr id="12" name="Picture 11" descr="A screenshot of a medical survey&#10;&#10;Description automatically generated">
            <a:extLst>
              <a:ext uri="{FF2B5EF4-FFF2-40B4-BE49-F238E27FC236}">
                <a16:creationId xmlns:a16="http://schemas.microsoft.com/office/drawing/2014/main" id="{FD74A5E0-AE04-4305-E1C5-AB3F062370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861" y="3140969"/>
            <a:ext cx="8208856" cy="3456360"/>
          </a:xfrm>
          <a:prstGeom prst="rect">
            <a:avLst/>
          </a:prstGeom>
        </p:spPr>
      </p:pic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39EA8652-69CF-B0B4-59FE-F49496DD0252}"/>
              </a:ext>
            </a:extLst>
          </p:cNvPr>
          <p:cNvCxnSpPr>
            <a:cxnSpLocks/>
            <a:stCxn id="10" idx="1"/>
            <a:endCxn id="16" idx="1"/>
          </p:cNvCxnSpPr>
          <p:nvPr/>
        </p:nvCxnSpPr>
        <p:spPr>
          <a:xfrm rot="10800000" flipH="1" flipV="1">
            <a:off x="551384" y="2403126"/>
            <a:ext cx="4680520" cy="3798169"/>
          </a:xfrm>
          <a:prstGeom prst="curvedConnector3">
            <a:avLst>
              <a:gd name="adj1" fmla="val -4884"/>
            </a:avLst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A6D2CC8-F7B2-80C4-8BA8-B0985D04BBAA}"/>
              </a:ext>
            </a:extLst>
          </p:cNvPr>
          <p:cNvSpPr/>
          <p:nvPr/>
        </p:nvSpPr>
        <p:spPr>
          <a:xfrm>
            <a:off x="5231904" y="6021265"/>
            <a:ext cx="792088" cy="360062"/>
          </a:xfrm>
          <a:prstGeom prst="round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21024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D5CF411-7F3D-471E-BFCF-AA08884E9A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www.bihealth.org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CD0DC00-8AEE-48F9-BA96-73D421F4D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96712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D9982F-D9ED-425C-9A48-416DF44E52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Berlin Institute of Health at Charité</a:t>
            </a:r>
          </a:p>
          <a:p>
            <a:pPr lvl="1"/>
            <a:r>
              <a:rPr lang="en-US" dirty="0"/>
              <a:t>(</a:t>
            </a:r>
            <a:r>
              <a:rPr lang="en-US" dirty="0" err="1"/>
              <a:t>BIH@Charité</a:t>
            </a:r>
            <a:r>
              <a:rPr lang="en-US" dirty="0"/>
              <a:t>)</a:t>
            </a:r>
            <a:endParaRPr lang="en-GB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Luisenstraße</a:t>
            </a:r>
            <a:r>
              <a:rPr lang="en-US" dirty="0"/>
              <a:t> 65</a:t>
            </a:r>
          </a:p>
          <a:p>
            <a:pPr lvl="1"/>
            <a:r>
              <a:rPr lang="en-US" dirty="0"/>
              <a:t>10117 Berlin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>
                <a:hlinkClick r:id="rId2"/>
              </a:rPr>
              <a:t>www.bihealth.org</a:t>
            </a:r>
            <a:r>
              <a:rPr lang="en-US" dirty="0"/>
              <a:t> </a:t>
            </a:r>
            <a:endParaRPr lang="en-GB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5E67B88-B3E3-4D99-BE59-D7677E180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FSH/SUSHI for Implementation Guides</a:t>
            </a:r>
            <a:r>
              <a:rPr lang="de-DE" dirty="0"/>
              <a:t> - </a:t>
            </a:r>
            <a:r>
              <a:rPr lang="en-DE"/>
              <a:t>Step for step </a:t>
            </a:r>
            <a:endParaRPr lang="en-GB" dirty="0"/>
          </a:p>
        </p:txBody>
      </p:sp>
      <p:sp>
        <p:nvSpPr>
          <p:cNvPr id="7" name="Inhaltsplatzhalter 1">
            <a:extLst>
              <a:ext uri="{FF2B5EF4-FFF2-40B4-BE49-F238E27FC236}">
                <a16:creationId xmlns:a16="http://schemas.microsoft.com/office/drawing/2014/main" id="{6882C5FC-6513-4BC3-9BC7-721F85CD0813}"/>
              </a:ext>
            </a:extLst>
          </p:cNvPr>
          <p:cNvSpPr txBox="1">
            <a:spLocks/>
          </p:cNvSpPr>
          <p:nvPr/>
        </p:nvSpPr>
        <p:spPr>
          <a:xfrm>
            <a:off x="703784" y="1853208"/>
            <a:ext cx="5328592" cy="3888432"/>
          </a:xfrm>
          <a:prstGeom prst="rect">
            <a:avLst/>
          </a:prstGeom>
        </p:spPr>
        <p:txBody>
          <a:bodyPr vert="horz" lIns="0" tIns="1800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+mj-lt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+mj-lt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2"/>
              </a:buClr>
              <a:buFont typeface="+mj-lt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2"/>
              </a:buClr>
              <a:buFont typeface="+mj-lt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2"/>
              </a:buClr>
              <a:buFont typeface="+mj-lt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rgbClr val="C00000"/>
              </a:buClr>
              <a:buFont typeface="+mj-lt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rgbClr val="C00000"/>
              </a:buClr>
              <a:buFont typeface="+mj-lt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rgbClr val="C00000"/>
              </a:buClr>
              <a:buFont typeface="+mj-lt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rgbClr val="C00000"/>
              </a:buClr>
              <a:buFont typeface="+mj-lt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Julian Sass</a:t>
            </a:r>
          </a:p>
          <a:p>
            <a:pPr lvl="1"/>
            <a:r>
              <a:rPr lang="en-US" dirty="0"/>
              <a:t>Research Fellow for Interoperability</a:t>
            </a:r>
          </a:p>
          <a:p>
            <a:pPr lvl="1"/>
            <a:r>
              <a:rPr lang="en-US" dirty="0">
                <a:hlinkClick r:id="rId3"/>
              </a:rPr>
              <a:t>julian.sass@bih-charite.de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9607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</a:t>
            </a:r>
            <a:r>
              <a:rPr lang="de-DE" dirty="0" err="1"/>
              <a:t>sources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51384" y="1600200"/>
            <a:ext cx="11031016" cy="434908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Icon made by </a:t>
            </a:r>
            <a:r>
              <a:rPr lang="en-US" sz="1600" b="0" dirty="0" err="1">
                <a:solidFill>
                  <a:schemeClr val="tx1"/>
                </a:solidFill>
              </a:rPr>
              <a:t>Freepik</a:t>
            </a:r>
            <a:r>
              <a:rPr lang="en-US" sz="1600" b="0" dirty="0">
                <a:solidFill>
                  <a:schemeClr val="tx1"/>
                </a:solidFill>
              </a:rPr>
              <a:t> from </a:t>
            </a:r>
            <a:r>
              <a:rPr lang="en-US" sz="1600" b="0" dirty="0">
                <a:solidFill>
                  <a:schemeClr val="tx1"/>
                </a:solidFill>
                <a:hlinkClick r:id="rId2"/>
              </a:rPr>
              <a:t>www.flaticon.com</a:t>
            </a:r>
            <a:endParaRPr lang="en-US" sz="1600" b="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Icon made by </a:t>
            </a:r>
            <a:r>
              <a:rPr lang="en-US" sz="1600" b="0" dirty="0" err="1">
                <a:solidFill>
                  <a:schemeClr val="tx1"/>
                </a:solidFill>
              </a:rPr>
              <a:t>Roundicons</a:t>
            </a:r>
            <a:r>
              <a:rPr lang="en-US" sz="1600" b="0" dirty="0">
                <a:solidFill>
                  <a:schemeClr val="tx1"/>
                </a:solidFill>
              </a:rPr>
              <a:t> from </a:t>
            </a:r>
            <a:r>
              <a:rPr lang="en-US" sz="1600" b="0" dirty="0">
                <a:solidFill>
                  <a:schemeClr val="tx1"/>
                </a:solidFill>
                <a:hlinkClick r:id="rId2"/>
              </a:rPr>
              <a:t>www.flaticon.com</a:t>
            </a:r>
            <a:r>
              <a:rPr lang="en-US" sz="1600" b="0" dirty="0">
                <a:solidFill>
                  <a:schemeClr val="tx1"/>
                </a:solidFill>
              </a:rPr>
              <a:t> 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600" b="0" dirty="0">
                <a:solidFill>
                  <a:schemeClr val="tx1"/>
                </a:solidFill>
              </a:rPr>
              <a:t>Credits for some of the slide ideas and designs to</a:t>
            </a:r>
            <a:r>
              <a:rPr lang="de-DE" sz="1600" b="0" dirty="0">
                <a:solidFill>
                  <a:schemeClr val="tx1"/>
                </a:solidFill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Lloyd McKenzie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Grahame Grieve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Rob </a:t>
            </a:r>
            <a:r>
              <a:rPr lang="en-US" sz="1600" b="0" dirty="0" err="1">
                <a:solidFill>
                  <a:schemeClr val="tx1"/>
                </a:solidFill>
              </a:rPr>
              <a:t>Hausam</a:t>
            </a:r>
            <a:endParaRPr lang="en-US" sz="1600" b="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Kai U. Heitmann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Rik Smithies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</a:rPr>
              <a:t>Andrea </a:t>
            </a:r>
            <a:r>
              <a:rPr lang="en-US" sz="1600" b="0" dirty="0" err="1">
                <a:solidFill>
                  <a:schemeClr val="tx1"/>
                </a:solidFill>
              </a:rPr>
              <a:t>Essenwanger</a:t>
            </a:r>
            <a:endParaRPr lang="en-US" sz="1600" b="0" dirty="0">
              <a:solidFill>
                <a:schemeClr val="tx1"/>
              </a:solidFill>
            </a:endParaRPr>
          </a:p>
          <a:p>
            <a:endParaRPr lang="de-DE" sz="1800" b="0" dirty="0">
              <a:solidFill>
                <a:schemeClr val="tx1"/>
              </a:solidFill>
            </a:endParaRPr>
          </a:p>
          <a:p>
            <a:r>
              <a:rPr lang="en-US" sz="1600" b="0" dirty="0">
                <a:solidFill>
                  <a:schemeClr val="tx1"/>
                </a:solidFill>
              </a:rPr>
              <a:t>This presentation contains content from SNOMED CT®. SNOMED CT® is owned by SNOMED International®.</a:t>
            </a:r>
          </a:p>
          <a:p>
            <a:r>
              <a:rPr lang="de-DE" sz="1600" b="0" dirty="0">
                <a:solidFill>
                  <a:schemeClr val="tx1"/>
                </a:solidFill>
                <a:latin typeface=""/>
              </a:rPr>
              <a:t>This material </a:t>
            </a:r>
            <a:r>
              <a:rPr lang="de-DE" sz="1600" b="0" dirty="0" err="1">
                <a:solidFill>
                  <a:schemeClr val="tx1"/>
                </a:solidFill>
                <a:latin typeface=""/>
              </a:rPr>
              <a:t>contains</a:t>
            </a:r>
            <a:r>
              <a:rPr lang="de-DE" sz="1600" b="0" dirty="0">
                <a:solidFill>
                  <a:schemeClr val="tx1"/>
                </a:solidFill>
                <a:latin typeface=""/>
              </a:rPr>
              <a:t> </a:t>
            </a:r>
            <a:r>
              <a:rPr lang="de-DE" sz="1600" b="0" dirty="0" err="1">
                <a:solidFill>
                  <a:schemeClr val="tx1"/>
                </a:solidFill>
                <a:latin typeface=""/>
              </a:rPr>
              <a:t>content</a:t>
            </a:r>
            <a:r>
              <a:rPr lang="de-DE" sz="1600" b="0" dirty="0">
                <a:solidFill>
                  <a:schemeClr val="tx1"/>
                </a:solidFill>
                <a:latin typeface=""/>
              </a:rPr>
              <a:t> </a:t>
            </a:r>
            <a:r>
              <a:rPr lang="de-DE" sz="1600" b="0" dirty="0" err="1">
                <a:solidFill>
                  <a:schemeClr val="tx1"/>
                </a:solidFill>
                <a:latin typeface=""/>
              </a:rPr>
              <a:t>from</a:t>
            </a:r>
            <a:r>
              <a:rPr lang="de-DE" sz="1600" b="0" dirty="0">
                <a:solidFill>
                  <a:schemeClr val="tx1"/>
                </a:solidFill>
                <a:latin typeface=""/>
              </a:rPr>
              <a:t> LOINC (http://</a:t>
            </a:r>
            <a:r>
              <a:rPr lang="de-DE" sz="1600" b="0" dirty="0" err="1">
                <a:solidFill>
                  <a:schemeClr val="tx1"/>
                </a:solidFill>
                <a:latin typeface=""/>
              </a:rPr>
              <a:t>loinc.org</a:t>
            </a:r>
            <a:r>
              <a:rPr lang="de-DE" sz="1600" b="0" dirty="0">
                <a:solidFill>
                  <a:schemeClr val="tx1"/>
                </a:solidFill>
                <a:latin typeface=""/>
              </a:rPr>
              <a:t>). LOINC </a:t>
            </a:r>
            <a:r>
              <a:rPr lang="de-DE" sz="1600" b="0" dirty="0" err="1">
                <a:solidFill>
                  <a:schemeClr val="tx1"/>
                </a:solidFill>
                <a:latin typeface=""/>
              </a:rPr>
              <a:t>is</a:t>
            </a:r>
            <a:r>
              <a:rPr lang="de-DE" sz="1600" b="0" dirty="0">
                <a:solidFill>
                  <a:schemeClr val="tx1"/>
                </a:solidFill>
                <a:latin typeface=""/>
              </a:rPr>
              <a:t> </a:t>
            </a:r>
            <a:r>
              <a:rPr lang="de-DE" sz="1600" b="0" dirty="0" err="1">
                <a:solidFill>
                  <a:schemeClr val="tx1"/>
                </a:solidFill>
                <a:latin typeface=""/>
              </a:rPr>
              <a:t>copyright</a:t>
            </a:r>
            <a:r>
              <a:rPr lang="de-DE" sz="1600" b="0" dirty="0">
                <a:solidFill>
                  <a:schemeClr val="tx1"/>
                </a:solidFill>
                <a:latin typeface=""/>
              </a:rPr>
              <a:t> </a:t>
            </a:r>
            <a:r>
              <a:rPr lang="de-DE" sz="1600" b="0" dirty="0" err="1">
                <a:solidFill>
                  <a:schemeClr val="tx1"/>
                </a:solidFill>
                <a:latin typeface=""/>
              </a:rPr>
              <a:t>Regenstrief</a:t>
            </a:r>
            <a:r>
              <a:rPr lang="de-DE" sz="1600" b="0" dirty="0">
                <a:solidFill>
                  <a:schemeClr val="tx1"/>
                </a:solidFill>
                <a:latin typeface=""/>
              </a:rPr>
              <a:t> Institute, Inc.</a:t>
            </a:r>
            <a:endParaRPr lang="en-US" sz="1600" b="0" dirty="0">
              <a:solidFill>
                <a:schemeClr val="tx1"/>
              </a:solidFill>
              <a:latin typeface="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4C626C">
                    <a:tint val="75000"/>
                  </a:srgbClr>
                </a:solidFill>
                <a:effectLst/>
                <a:uLnTx/>
                <a:uFillTx/>
                <a:latin typeface="Fira Sans"/>
                <a:ea typeface="+mn-ea"/>
                <a:cs typeface="+mn-cs"/>
              </a:rPr>
              <a:t>2025-01-20</a:t>
            </a:r>
            <a:endParaRPr kumimoji="0" lang="en-GB" sz="1000" b="0" i="0" u="none" strike="noStrike" kern="1200" cap="none" spc="0" normalizeH="0" baseline="0" noProof="0">
              <a:ln>
                <a:noFill/>
              </a:ln>
              <a:solidFill>
                <a:srgbClr val="4C626C">
                  <a:tint val="75000"/>
                </a:srgbClr>
              </a:solidFill>
              <a:effectLst/>
              <a:uLnTx/>
              <a:uFillTx/>
              <a:latin typeface="Fira Sans"/>
              <a:ea typeface="+mn-ea"/>
              <a:cs typeface="+mn-cs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00" b="0" i="0" u="none" strike="noStrike" kern="1200" cap="none" spc="0" normalizeH="0" baseline="0" noProof="0" dirty="0">
                <a:ln>
                  <a:noFill/>
                </a:ln>
                <a:solidFill>
                  <a:srgbClr val="4C626C">
                    <a:tint val="75000"/>
                  </a:srgbClr>
                </a:solidFill>
                <a:effectLst/>
                <a:uLnTx/>
                <a:uFillTx/>
                <a:latin typeface="Fira Sans"/>
                <a:ea typeface="+mn-ea"/>
                <a:cs typeface="+mn-cs"/>
              </a:rPr>
              <a:t>FHIR @ SPHN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C03F2F4-3D73-4946-89C6-7727ECB7DC00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4C626C">
                    <a:tint val="75000"/>
                  </a:srgbClr>
                </a:solidFill>
                <a:effectLst/>
                <a:uLnTx/>
                <a:uFillTx/>
                <a:latin typeface="Fira Sans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000" b="0" i="0" u="none" strike="noStrike" kern="1200" cap="none" spc="0" normalizeH="0" baseline="0" noProof="0">
              <a:ln>
                <a:noFill/>
              </a:ln>
              <a:solidFill>
                <a:srgbClr val="4C626C">
                  <a:tint val="75000"/>
                </a:srgbClr>
              </a:solidFill>
              <a:effectLst/>
              <a:uLnTx/>
              <a:uFillTx/>
              <a:latin typeface="Fira Sans"/>
              <a:ea typeface="+mn-ea"/>
              <a:cs typeface="+mn-cs"/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695" y="1513031"/>
            <a:ext cx="519378" cy="519378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020" y="1931630"/>
            <a:ext cx="384836" cy="38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93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7EF6D-2A96-1942-8221-3F7DB6142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FHIR Shorthand (FSH) / SUSHI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D20DA-05D2-6849-B518-75374C18C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1484784"/>
            <a:ext cx="9936000" cy="4248472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GB" sz="1814" dirty="0">
                <a:solidFill>
                  <a:schemeClr val="tx1"/>
                </a:solidFill>
              </a:rPr>
              <a:t>FSH</a:t>
            </a:r>
            <a:r>
              <a:rPr lang="en-GB" sz="1814" b="0" dirty="0">
                <a:solidFill>
                  <a:schemeClr val="tx1"/>
                </a:solidFill>
              </a:rPr>
              <a:t> (FHIR Shorthand) is a </a:t>
            </a:r>
            <a:r>
              <a:rPr lang="en-GB" sz="1814" dirty="0">
                <a:solidFill>
                  <a:schemeClr val="tx1"/>
                </a:solidFill>
              </a:rPr>
              <a:t>specially-designed language for defining the content of HL7 FHIR Implementation Guides</a:t>
            </a:r>
            <a:r>
              <a:rPr lang="en-GB" sz="1814" b="0" dirty="0">
                <a:solidFill>
                  <a:schemeClr val="tx1"/>
                </a:solidFill>
              </a:rPr>
              <a:t> (IGs). It is designed to be simple and compact, and along with SUSHI can be used to produce FHIR profiles, extensions, and IGs.</a:t>
            </a:r>
          </a:p>
          <a:p>
            <a:pPr>
              <a:buClr>
                <a:schemeClr val="accent2"/>
              </a:buClr>
            </a:pPr>
            <a:endParaRPr lang="en-GB" sz="1814" b="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GB" sz="1814" dirty="0">
                <a:solidFill>
                  <a:schemeClr val="tx1"/>
                </a:solidFill>
              </a:rPr>
              <a:t>SUSHI</a:t>
            </a:r>
            <a:r>
              <a:rPr lang="en-GB" sz="1814" b="0" dirty="0">
                <a:solidFill>
                  <a:schemeClr val="tx1"/>
                </a:solidFill>
              </a:rPr>
              <a:t> (SUSHI Unshortens </a:t>
            </a:r>
            <a:r>
              <a:rPr lang="en-GB" sz="1814" b="0" dirty="0" err="1">
                <a:solidFill>
                  <a:schemeClr val="tx1"/>
                </a:solidFill>
              </a:rPr>
              <a:t>ShortHand</a:t>
            </a:r>
            <a:r>
              <a:rPr lang="en-GB" sz="1814" b="0" dirty="0">
                <a:solidFill>
                  <a:schemeClr val="tx1"/>
                </a:solidFill>
              </a:rPr>
              <a:t> Inputs) is a </a:t>
            </a:r>
            <a:r>
              <a:rPr lang="en-GB" sz="1814" dirty="0">
                <a:solidFill>
                  <a:schemeClr val="tx1"/>
                </a:solidFill>
              </a:rPr>
              <a:t>FSH compiler</a:t>
            </a:r>
            <a:r>
              <a:rPr lang="en-GB" sz="1814" b="0" dirty="0">
                <a:solidFill>
                  <a:schemeClr val="tx1"/>
                </a:solidFill>
              </a:rPr>
              <a:t>. SUSHI converts FSH language to FHIR artifacts.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GB" sz="1814" b="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GB" sz="1814" b="0" dirty="0">
                <a:solidFill>
                  <a:schemeClr val="tx1"/>
                </a:solidFill>
              </a:rPr>
              <a:t>Documentation:</a:t>
            </a:r>
          </a:p>
          <a:p>
            <a:pPr marL="576900" lvl="2" indent="-342900"/>
            <a:r>
              <a:rPr lang="en-GB" sz="1814" b="0" dirty="0">
                <a:solidFill>
                  <a:schemeClr val="tx1"/>
                </a:solidFill>
                <a:hlinkClick r:id="rId2"/>
              </a:rPr>
              <a:t>https://</a:t>
            </a:r>
            <a:r>
              <a:rPr lang="en-GB" sz="1814" b="0" dirty="0" err="1">
                <a:solidFill>
                  <a:schemeClr val="tx1"/>
                </a:solidFill>
                <a:hlinkClick r:id="rId2"/>
              </a:rPr>
              <a:t>fshschool.org</a:t>
            </a:r>
            <a:r>
              <a:rPr lang="en-GB" sz="1814" b="0" dirty="0">
                <a:solidFill>
                  <a:schemeClr val="tx1"/>
                </a:solidFill>
                <a:hlinkClick r:id="rId2"/>
              </a:rPr>
              <a:t>/</a:t>
            </a:r>
            <a:endParaRPr lang="en-GB" sz="1814" dirty="0"/>
          </a:p>
          <a:p>
            <a:pPr marL="576900" lvl="2" indent="-342900"/>
            <a:r>
              <a:rPr lang="en-GB" sz="1814" b="0" dirty="0">
                <a:solidFill>
                  <a:schemeClr val="tx1"/>
                </a:solidFill>
                <a:hlinkClick r:id="rId3"/>
              </a:rPr>
              <a:t>http://</a:t>
            </a:r>
            <a:r>
              <a:rPr lang="en-GB" sz="1814" b="0" dirty="0" err="1">
                <a:solidFill>
                  <a:schemeClr val="tx1"/>
                </a:solidFill>
                <a:hlinkClick r:id="rId3"/>
              </a:rPr>
              <a:t>build.fhir.org</a:t>
            </a:r>
            <a:r>
              <a:rPr lang="en-GB" sz="1814" b="0" dirty="0">
                <a:solidFill>
                  <a:schemeClr val="tx1"/>
                </a:solidFill>
                <a:hlinkClick r:id="rId3"/>
              </a:rPr>
              <a:t>/</a:t>
            </a:r>
            <a:r>
              <a:rPr lang="en-GB" sz="1814" b="0" dirty="0" err="1">
                <a:solidFill>
                  <a:schemeClr val="tx1"/>
                </a:solidFill>
                <a:hlinkClick r:id="rId3"/>
              </a:rPr>
              <a:t>ig</a:t>
            </a:r>
            <a:r>
              <a:rPr lang="en-GB" sz="1814" b="0" dirty="0">
                <a:solidFill>
                  <a:schemeClr val="tx1"/>
                </a:solidFill>
                <a:hlinkClick r:id="rId3"/>
              </a:rPr>
              <a:t>/HL7/</a:t>
            </a:r>
            <a:r>
              <a:rPr lang="en-GB" sz="1814" b="0" dirty="0" err="1">
                <a:solidFill>
                  <a:schemeClr val="tx1"/>
                </a:solidFill>
                <a:hlinkClick r:id="rId3"/>
              </a:rPr>
              <a:t>fhir</a:t>
            </a:r>
            <a:r>
              <a:rPr lang="en-GB" sz="1814" b="0" dirty="0">
                <a:solidFill>
                  <a:schemeClr val="tx1"/>
                </a:solidFill>
                <a:hlinkClick r:id="rId3"/>
              </a:rPr>
              <a:t>-shorthand/</a:t>
            </a:r>
            <a:endParaRPr lang="en-GB" sz="1814" b="0" dirty="0">
              <a:solidFill>
                <a:schemeClr val="tx1"/>
              </a:solidFill>
            </a:endParaRPr>
          </a:p>
          <a:p>
            <a:pPr marL="576900" lvl="2" indent="-342900"/>
            <a:r>
              <a:rPr lang="en-GB" sz="1814" dirty="0"/>
              <a:t>Cheat Sheet: </a:t>
            </a:r>
            <a:r>
              <a:rPr lang="en-GB" sz="1814" dirty="0">
                <a:hlinkClick r:id="rId4"/>
              </a:rPr>
              <a:t>http://hl7.org/fhir/uv/shorthand/FSHQuickReference.pdf </a:t>
            </a:r>
            <a:endParaRPr lang="en-GB" sz="1814" dirty="0"/>
          </a:p>
          <a:p>
            <a:endParaRPr lang="en-GB" sz="1814" b="0" dirty="0">
              <a:solidFill>
                <a:schemeClr val="tx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72F0B4-91B9-BE84-A575-AAE1F73C6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MEDINFO 2025 - Guidance for FSH/SUSHI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52B549-3982-3C9A-2F91-ACC61D5D5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2025-08-09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49E684C-24F2-C6E8-0F2D-41B7BC0E3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69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F644AB-6546-9D3E-1400-7BC616122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MEDINFO Tutorial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46B3F7-D524-3ED7-7F3D-4FE484A50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1544" y="4291360"/>
            <a:ext cx="3695984" cy="2232248"/>
          </a:xfrm>
        </p:spPr>
        <p:txBody>
          <a:bodyPr/>
          <a:lstStyle/>
          <a:p>
            <a:pPr algn="ctr"/>
            <a:r>
              <a:rPr lang="en-GB" dirty="0"/>
              <a:t>Option 3</a:t>
            </a:r>
          </a:p>
          <a:p>
            <a:pPr algn="ctr"/>
            <a:endParaRPr lang="en-GB" dirty="0"/>
          </a:p>
          <a:p>
            <a:pPr algn="ctr"/>
            <a:r>
              <a:rPr lang="en-GB" b="0" dirty="0">
                <a:solidFill>
                  <a:schemeClr val="tx1"/>
                </a:solidFill>
              </a:rPr>
              <a:t>Follow </a:t>
            </a:r>
            <a:r>
              <a:rPr lang="en-GB" dirty="0">
                <a:solidFill>
                  <a:schemeClr val="tx1"/>
                </a:solidFill>
              </a:rPr>
              <a:t>live coding </a:t>
            </a:r>
            <a:r>
              <a:rPr lang="en-GB" b="0" dirty="0">
                <a:solidFill>
                  <a:schemeClr val="tx1"/>
                </a:solidFill>
              </a:rPr>
              <a:t>of examples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BC33F19-16C8-6FB5-B7DE-75F04675D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67B35C-F73B-2C39-759B-46858EE03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2DE3C6-0F22-ACDB-6C9A-435C5452C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C17D00B-6A68-EE76-15F3-EFFD9BB6AEF8}"/>
              </a:ext>
            </a:extLst>
          </p:cNvPr>
          <p:cNvSpPr txBox="1">
            <a:spLocks/>
          </p:cNvSpPr>
          <p:nvPr/>
        </p:nvSpPr>
        <p:spPr>
          <a:xfrm>
            <a:off x="551384" y="1343020"/>
            <a:ext cx="4320000" cy="2232248"/>
          </a:xfrm>
          <a:prstGeom prst="rect">
            <a:avLst/>
          </a:prstGeom>
        </p:spPr>
        <p:txBody>
          <a:bodyPr vert="horz" lIns="0" tIns="1800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FontTx/>
              <a:buNone/>
              <a:defRPr sz="20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360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chemeClr val="accent2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9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9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Option 1</a:t>
            </a:r>
          </a:p>
          <a:p>
            <a:pPr algn="ctr"/>
            <a:endParaRPr lang="en-GB" dirty="0"/>
          </a:p>
          <a:p>
            <a:pPr algn="ctr"/>
            <a:r>
              <a:rPr lang="en-GB" b="0" dirty="0">
                <a:solidFill>
                  <a:schemeClr val="tx1"/>
                </a:solidFill>
              </a:rPr>
              <a:t>1. Install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err="1">
                <a:solidFill>
                  <a:schemeClr val="tx1"/>
                </a:solidFill>
              </a:rPr>
              <a:t>VSCode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b="0" dirty="0">
                <a:solidFill>
                  <a:schemeClr val="tx1"/>
                </a:solidFill>
              </a:rPr>
              <a:t>and the </a:t>
            </a:r>
            <a:r>
              <a:rPr lang="en-GB" dirty="0">
                <a:solidFill>
                  <a:schemeClr val="tx1"/>
                </a:solidFill>
              </a:rPr>
              <a:t>HL7 FHIR Shorthand Extension </a:t>
            </a:r>
            <a:r>
              <a:rPr lang="en-GB" b="0" dirty="0">
                <a:solidFill>
                  <a:schemeClr val="tx1"/>
                </a:solidFill>
              </a:rPr>
              <a:t>for syntax highlighting</a:t>
            </a:r>
          </a:p>
          <a:p>
            <a:pPr algn="ctr"/>
            <a:r>
              <a:rPr lang="en-GB" b="0" dirty="0">
                <a:solidFill>
                  <a:schemeClr val="tx1"/>
                </a:solidFill>
              </a:rPr>
              <a:t>2. Install Sushi and initialize a project</a:t>
            </a:r>
          </a:p>
          <a:p>
            <a:pPr algn="ctr"/>
            <a:r>
              <a:rPr lang="en-GB" b="0" dirty="0">
                <a:solidFill>
                  <a:schemeClr val="tx1"/>
                </a:solidFill>
              </a:rPr>
              <a:t>(see next slide)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A342DC9D-2B18-65CF-7020-FC97867FA58F}"/>
              </a:ext>
            </a:extLst>
          </p:cNvPr>
          <p:cNvSpPr txBox="1">
            <a:spLocks/>
          </p:cNvSpPr>
          <p:nvPr/>
        </p:nvSpPr>
        <p:spPr>
          <a:xfrm>
            <a:off x="7320136" y="1340672"/>
            <a:ext cx="4320000" cy="2232248"/>
          </a:xfrm>
          <a:prstGeom prst="rect">
            <a:avLst/>
          </a:prstGeom>
        </p:spPr>
        <p:txBody>
          <a:bodyPr vert="horz" lIns="0" tIns="1800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FontTx/>
              <a:buNone/>
              <a:defRPr sz="20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360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chemeClr val="accent2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9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9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000" indent="-23400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Option 2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pPr algn="ctr"/>
            <a:r>
              <a:rPr lang="en-GB" b="0" dirty="0">
                <a:solidFill>
                  <a:schemeClr val="tx1"/>
                </a:solidFill>
              </a:rPr>
              <a:t>Use the </a:t>
            </a:r>
            <a:r>
              <a:rPr lang="en-GB" dirty="0">
                <a:solidFill>
                  <a:schemeClr val="tx1"/>
                </a:solidFill>
              </a:rPr>
              <a:t>Online Converter 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FSH &lt;-&gt; FHIR JSON: </a:t>
            </a:r>
            <a:r>
              <a:rPr lang="en-GB" dirty="0">
                <a:hlinkClick r:id="rId2"/>
              </a:rPr>
              <a:t>https://fshonline.fshschool.org</a:t>
            </a:r>
            <a:r>
              <a:rPr lang="en-GB" dirty="0"/>
              <a:t> </a:t>
            </a:r>
            <a:endParaRPr lang="en-DE" b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8106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386BC8-8F2A-368D-5974-7AB8AA7590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9095A1-11FD-DF6F-74A2-ACE5219F4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Initialize a SUSHI project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D9FB0A3-91F9-4B44-8850-81EBE2916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2"/>
              </a:buClr>
            </a:pPr>
            <a:r>
              <a:rPr lang="en-US" sz="2400" b="0" dirty="0">
                <a:solidFill>
                  <a:schemeClr val="tx1"/>
                </a:solidFill>
              </a:rPr>
              <a:t>Provided the tooling has been installed beforehand (</a:t>
            </a:r>
            <a:r>
              <a:rPr lang="en-US" sz="2400" b="0" dirty="0">
                <a:solidFill>
                  <a:schemeClr val="tx1"/>
                </a:solidFill>
                <a:hlinkClick r:id="rId3"/>
              </a:rPr>
              <a:t>https://fshschool.org/docs/sushi/installation/</a:t>
            </a:r>
            <a:r>
              <a:rPr lang="en-US" sz="2400" b="0" dirty="0">
                <a:solidFill>
                  <a:schemeClr val="tx1"/>
                </a:solidFill>
              </a:rPr>
              <a:t>), use</a:t>
            </a:r>
            <a:r>
              <a:rPr lang="en-US" sz="2400" b="0" i="1" dirty="0">
                <a:solidFill>
                  <a:schemeClr val="tx1"/>
                </a:solidFill>
              </a:rPr>
              <a:t> </a:t>
            </a:r>
            <a:r>
              <a:rPr lang="en-US" sz="2400" i="1" dirty="0">
                <a:solidFill>
                  <a:schemeClr val="tx1"/>
                </a:solidFill>
                <a:highlight>
                  <a:srgbClr val="CCCCCC"/>
                </a:highlight>
              </a:rPr>
              <a:t>sushi </a:t>
            </a:r>
            <a:r>
              <a:rPr lang="en-US" sz="2400" i="1" dirty="0" err="1">
                <a:solidFill>
                  <a:schemeClr val="tx1"/>
                </a:solidFill>
                <a:highlight>
                  <a:srgbClr val="CCCCCC"/>
                </a:highlight>
              </a:rPr>
              <a:t>init</a:t>
            </a:r>
            <a:r>
              <a:rPr lang="en-US" sz="2400" b="0" dirty="0">
                <a:solidFill>
                  <a:schemeClr val="tx1"/>
                </a:solidFill>
                <a:highlight>
                  <a:srgbClr val="CCCCCC"/>
                </a:highlight>
              </a:rPr>
              <a:t> </a:t>
            </a:r>
            <a:r>
              <a:rPr lang="en-US" sz="2400" b="0" dirty="0">
                <a:solidFill>
                  <a:schemeClr val="tx1"/>
                </a:solidFill>
              </a:rPr>
              <a:t>command and SUSHI will guide you through project setup (input can be changed later) </a:t>
            </a:r>
          </a:p>
          <a:p>
            <a:pPr>
              <a:buClr>
                <a:schemeClr val="accent2"/>
              </a:buClr>
            </a:pPr>
            <a:endParaRPr lang="en-US" sz="2400" b="0" dirty="0">
              <a:solidFill>
                <a:schemeClr val="tx1"/>
              </a:solidFill>
            </a:endParaRPr>
          </a:p>
          <a:p>
            <a:pPr>
              <a:buClr>
                <a:schemeClr val="accent2"/>
              </a:buClr>
            </a:pPr>
            <a:r>
              <a:rPr lang="en-US" sz="2400" b="0" dirty="0">
                <a:solidFill>
                  <a:schemeClr val="tx1"/>
                </a:solidFill>
              </a:rPr>
              <a:t>More information: </a:t>
            </a:r>
            <a:r>
              <a:rPr lang="en-US" sz="2400" b="0" dirty="0">
                <a:solidFill>
                  <a:schemeClr val="tx1"/>
                </a:solidFill>
                <a:hlinkClick r:id="rId4"/>
              </a:rPr>
              <a:t>https://fshschool.org/docs/sushi/project/</a:t>
            </a:r>
            <a:r>
              <a:rPr lang="en-US" sz="2400" b="0" dirty="0">
                <a:solidFill>
                  <a:schemeClr val="tx1"/>
                </a:solidFill>
              </a:rPr>
              <a:t> 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E39670-6AA3-C68D-DC20-B217EB466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2025-08-09</a:t>
            </a:r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2A8542-457A-1F1B-05D6-1AD569DEC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MEDINFO 2025 - Guidance for FSH/SUSHI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C1B3BF-ED61-8C3B-AA9A-823CE4768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6752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3E83AC-74E6-B11F-FA3A-9861031B9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3DF96F-B8A7-ECF5-E538-1EA8054EF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Initialize a SUSHI project - </a:t>
            </a:r>
            <a:r>
              <a:rPr lang="en-US" sz="3200" b="0" i="1" dirty="0">
                <a:solidFill>
                  <a:schemeClr val="tx1"/>
                </a:solidFill>
                <a:highlight>
                  <a:srgbClr val="CCCCCC"/>
                </a:highlight>
              </a:rPr>
              <a:t>sushi </a:t>
            </a:r>
            <a:r>
              <a:rPr lang="en-US" sz="3200" b="0" i="1" dirty="0" err="1">
                <a:solidFill>
                  <a:schemeClr val="tx1"/>
                </a:solidFill>
                <a:highlight>
                  <a:srgbClr val="CCCCCC"/>
                </a:highlight>
              </a:rPr>
              <a:t>init</a:t>
            </a:r>
            <a:r>
              <a:rPr lang="en-US" sz="3200" b="0" dirty="0">
                <a:solidFill>
                  <a:schemeClr val="tx1"/>
                </a:solidFill>
              </a:rPr>
              <a:t> 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D6D0F64-234A-7F68-9DD7-F360CFF62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2025-08-09</a:t>
            </a:r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76D86D-8229-AB2F-0C45-9914D304A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MEDINFO 2025 - Guidance for FSH/SUSHI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E4CE2B-F395-CA5A-0C37-EF5C1342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1A66416-FF3C-7015-E87A-61A46751AE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124744"/>
            <a:ext cx="7772400" cy="517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710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70C645-61DF-19FE-A564-9A15005FE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3BB1B4-5810-4393-ED93-8566EDB2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Initialize a SUSHI project</a:t>
            </a:r>
            <a:r>
              <a:rPr lang="en-US" sz="3200" b="0" dirty="0">
                <a:solidFill>
                  <a:schemeClr val="tx1"/>
                </a:solidFill>
              </a:rPr>
              <a:t> 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7EC5DA-1CD2-7103-A500-8CF4A58CA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2025-01-20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F1006C-B79B-876D-6DE5-6FCDA47F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FHIR @ SPHN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FC388D-A8AD-89C7-C603-692E925B7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6</a:t>
            </a:fld>
            <a:endParaRPr lang="en-GB"/>
          </a:p>
        </p:txBody>
      </p:sp>
      <p:pic>
        <p:nvPicPr>
          <p:cNvPr id="11" name="Picture 1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61D4E02-D7B6-FD43-7D29-BF2A7F822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340672"/>
            <a:ext cx="11029544" cy="43205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258D08-3B4E-069A-0C0B-636C08AA59C7}"/>
              </a:ext>
            </a:extLst>
          </p:cNvPr>
          <p:cNvSpPr txBox="1"/>
          <p:nvPr/>
        </p:nvSpPr>
        <p:spPr>
          <a:xfrm>
            <a:off x="547086" y="5661248"/>
            <a:ext cx="5535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Project structure and sushi-config.yaml in VS Code </a:t>
            </a:r>
          </a:p>
        </p:txBody>
      </p:sp>
    </p:spTree>
    <p:extLst>
      <p:ext uri="{BB962C8B-B14F-4D97-AF65-F5344CB8AC3E}">
        <p14:creationId xmlns:p14="http://schemas.microsoft.com/office/powerpoint/2010/main" val="3697226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787C04-0B99-46EE-2A20-A0452D6A6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91BBFC-A32E-6CED-D8E1-A932ECE55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Initialize a SUSHI project</a:t>
            </a:r>
            <a:r>
              <a:rPr lang="en-US" sz="3200" b="0" dirty="0">
                <a:solidFill>
                  <a:schemeClr val="tx1"/>
                </a:solidFill>
              </a:rPr>
              <a:t> 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58BD6F-D201-9440-5DBF-295366294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2025-08-09</a:t>
            </a:r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DBE1A8-66DB-66E7-F9B2-A82C7C50D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MEDINFO 2025 - Guidance for FSH/SUSHI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39E674-71DC-307C-54EE-90B5E9FF2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D0659F-4C33-AEF0-3BEB-4F093A3C7992}"/>
              </a:ext>
            </a:extLst>
          </p:cNvPr>
          <p:cNvSpPr txBox="1"/>
          <p:nvPr/>
        </p:nvSpPr>
        <p:spPr>
          <a:xfrm>
            <a:off x="547086" y="5829706"/>
            <a:ext cx="3235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Project structure – FSH input </a:t>
            </a:r>
          </a:p>
        </p:txBody>
      </p:sp>
      <p:pic>
        <p:nvPicPr>
          <p:cNvPr id="12" name="Picture 11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98075F3-4B42-D429-FC58-BD1758617C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86" y="1340672"/>
            <a:ext cx="7772400" cy="4489034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1BE4944-0F40-60AB-9228-AC7E9B1D6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9188" y="1340672"/>
            <a:ext cx="3365444" cy="4248472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GB" sz="1814" dirty="0">
                <a:solidFill>
                  <a:schemeClr val="tx1"/>
                </a:solidFill>
              </a:rPr>
              <a:t>input/</a:t>
            </a:r>
            <a:r>
              <a:rPr lang="en-GB" sz="1814" dirty="0" err="1">
                <a:solidFill>
                  <a:schemeClr val="tx1"/>
                </a:solidFill>
              </a:rPr>
              <a:t>fsh</a:t>
            </a:r>
            <a:r>
              <a:rPr lang="en-GB" sz="1814" dirty="0">
                <a:solidFill>
                  <a:schemeClr val="tx1"/>
                </a:solidFill>
              </a:rPr>
              <a:t> </a:t>
            </a:r>
            <a:r>
              <a:rPr lang="en-GB" sz="1814" b="0" dirty="0">
                <a:solidFill>
                  <a:schemeClr val="tx1"/>
                </a:solidFill>
              </a:rPr>
              <a:t>subdirectory contains </a:t>
            </a:r>
            <a:r>
              <a:rPr lang="en-GB" sz="1814" dirty="0">
                <a:solidFill>
                  <a:schemeClr val="tx1"/>
                </a:solidFill>
              </a:rPr>
              <a:t>.</a:t>
            </a:r>
            <a:r>
              <a:rPr lang="en-GB" sz="1814" dirty="0" err="1">
                <a:solidFill>
                  <a:schemeClr val="tx1"/>
                </a:solidFill>
              </a:rPr>
              <a:t>fsh</a:t>
            </a:r>
            <a:r>
              <a:rPr lang="en-GB" sz="1814" dirty="0">
                <a:solidFill>
                  <a:schemeClr val="tx1"/>
                </a:solidFill>
              </a:rPr>
              <a:t> </a:t>
            </a:r>
            <a:r>
              <a:rPr lang="en-GB" sz="1814" b="0" dirty="0">
                <a:solidFill>
                  <a:schemeClr val="tx1"/>
                </a:solidFill>
              </a:rPr>
              <a:t>files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GB" sz="1814" b="0" dirty="0">
                <a:solidFill>
                  <a:schemeClr val="tx1"/>
                </a:solidFill>
              </a:rPr>
              <a:t>project comes with an example file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GB" sz="1814" b="0" dirty="0">
                <a:solidFill>
                  <a:schemeClr val="tx1"/>
                </a:solidFill>
              </a:rPr>
              <a:t>write FSH code in a single (large) file or split into multiple (smaller) files 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chemeClr val="tx1"/>
                </a:solidFill>
                <a:highlight>
                  <a:srgbClr val="CCCCCC"/>
                </a:highlight>
              </a:rPr>
              <a:t>sushi build</a:t>
            </a:r>
            <a:r>
              <a:rPr lang="en-GB" sz="1814" b="0" dirty="0">
                <a:solidFill>
                  <a:schemeClr val="tx1"/>
                </a:solidFill>
              </a:rPr>
              <a:t> runs the SUSHI compiler and creates FHIR resources based on the .</a:t>
            </a:r>
            <a:r>
              <a:rPr lang="en-GB" sz="1814" b="0" dirty="0" err="1">
                <a:solidFill>
                  <a:schemeClr val="tx1"/>
                </a:solidFill>
              </a:rPr>
              <a:t>fsh</a:t>
            </a:r>
            <a:r>
              <a:rPr lang="en-GB" sz="1814" b="0" dirty="0">
                <a:solidFill>
                  <a:schemeClr val="tx1"/>
                </a:solidFill>
              </a:rPr>
              <a:t> input</a:t>
            </a:r>
          </a:p>
        </p:txBody>
      </p:sp>
    </p:spTree>
    <p:extLst>
      <p:ext uri="{BB962C8B-B14F-4D97-AF65-F5344CB8AC3E}">
        <p14:creationId xmlns:p14="http://schemas.microsoft.com/office/powerpoint/2010/main" val="2026650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887BD-FD84-C0D1-D7B6-65FCE7516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FDAF4B-6EE6-26B7-BB58-E598D4869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Initialize a SUSHI project</a:t>
            </a:r>
            <a:r>
              <a:rPr lang="en-US" sz="3200" b="0" dirty="0">
                <a:solidFill>
                  <a:schemeClr val="tx1"/>
                </a:solidFill>
              </a:rPr>
              <a:t> 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DCBB3E-44F0-5E21-60BF-B25A11E1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2025-08-09</a:t>
            </a:r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BE5E54A-0225-B99C-2D79-6BCFFCDA6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MEDINFO 2025 - Guidance for FSH/SUSHI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A4525E1-24AF-97E9-287E-9206134E3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3388B0-33E7-F698-EEB9-898D6E0345B1}"/>
              </a:ext>
            </a:extLst>
          </p:cNvPr>
          <p:cNvSpPr txBox="1"/>
          <p:nvPr/>
        </p:nvSpPr>
        <p:spPr>
          <a:xfrm>
            <a:off x="547086" y="5829706"/>
            <a:ext cx="3387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Project structure – FSH output 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A702011-2B73-E9FE-08CE-8469E8DBA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9188" y="1340672"/>
            <a:ext cx="3365444" cy="4248472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GB" sz="1814" dirty="0">
                <a:solidFill>
                  <a:schemeClr val="tx1"/>
                </a:solidFill>
              </a:rPr>
              <a:t>input/</a:t>
            </a:r>
            <a:r>
              <a:rPr lang="en-GB" sz="1814" dirty="0" err="1">
                <a:solidFill>
                  <a:schemeClr val="tx1"/>
                </a:solidFill>
              </a:rPr>
              <a:t>fsh</a:t>
            </a:r>
            <a:r>
              <a:rPr lang="en-GB" sz="1814" dirty="0">
                <a:solidFill>
                  <a:schemeClr val="tx1"/>
                </a:solidFill>
              </a:rPr>
              <a:t> </a:t>
            </a:r>
            <a:r>
              <a:rPr lang="en-GB" sz="1814" b="0" dirty="0">
                <a:solidFill>
                  <a:schemeClr val="tx1"/>
                </a:solidFill>
              </a:rPr>
              <a:t>subdirectory contains </a:t>
            </a:r>
            <a:r>
              <a:rPr lang="en-GB" sz="1814" dirty="0">
                <a:solidFill>
                  <a:schemeClr val="tx1"/>
                </a:solidFill>
              </a:rPr>
              <a:t>.</a:t>
            </a:r>
            <a:r>
              <a:rPr lang="en-GB" sz="1814" dirty="0" err="1">
                <a:solidFill>
                  <a:schemeClr val="tx1"/>
                </a:solidFill>
              </a:rPr>
              <a:t>fsh</a:t>
            </a:r>
            <a:r>
              <a:rPr lang="en-GB" sz="1814" dirty="0">
                <a:solidFill>
                  <a:schemeClr val="tx1"/>
                </a:solidFill>
              </a:rPr>
              <a:t> </a:t>
            </a:r>
            <a:r>
              <a:rPr lang="en-GB" sz="1814" b="0" dirty="0">
                <a:solidFill>
                  <a:schemeClr val="tx1"/>
                </a:solidFill>
              </a:rPr>
              <a:t>files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chemeClr val="tx1"/>
                </a:solidFill>
                <a:highlight>
                  <a:srgbClr val="CCCCCC"/>
                </a:highlight>
              </a:rPr>
              <a:t>sushi build</a:t>
            </a:r>
            <a:r>
              <a:rPr lang="en-GB" sz="1814" b="0" dirty="0">
                <a:solidFill>
                  <a:schemeClr val="tx1"/>
                </a:solidFill>
              </a:rPr>
              <a:t> runs the SUSHI compiler and creates FHIR resources based on the .</a:t>
            </a:r>
            <a:r>
              <a:rPr lang="en-GB" sz="1814" b="0" dirty="0" err="1">
                <a:solidFill>
                  <a:schemeClr val="tx1"/>
                </a:solidFill>
              </a:rPr>
              <a:t>fsh</a:t>
            </a:r>
            <a:r>
              <a:rPr lang="en-GB" sz="1814" b="0" dirty="0">
                <a:solidFill>
                  <a:schemeClr val="tx1"/>
                </a:solidFill>
              </a:rPr>
              <a:t> input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GB" sz="1814" b="0" dirty="0">
                <a:solidFill>
                  <a:schemeClr val="tx1"/>
                </a:solidFill>
              </a:rPr>
              <a:t>FHIR output is created in </a:t>
            </a:r>
            <a:r>
              <a:rPr lang="en-GB" sz="1814" dirty="0" err="1">
                <a:solidFill>
                  <a:schemeClr val="tx1"/>
                </a:solidFill>
              </a:rPr>
              <a:t>fsh</a:t>
            </a:r>
            <a:r>
              <a:rPr lang="en-GB" sz="1814" dirty="0">
                <a:solidFill>
                  <a:schemeClr val="tx1"/>
                </a:solidFill>
              </a:rPr>
              <a:t>-generated/resources 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GB" sz="1814" b="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GB" sz="1814" b="0" dirty="0">
              <a:solidFill>
                <a:schemeClr val="tx1"/>
              </a:solidFill>
            </a:endParaRP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039DDE2E-1394-E88C-8287-245CCC4474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86" y="1339072"/>
            <a:ext cx="7772400" cy="449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32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69E5D0-1D10-CD56-3FA6-C4F0FB1E6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10A467-99A0-3924-C4F2-C4B67BF7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Initialize a SUSHI project</a:t>
            </a:r>
            <a:r>
              <a:rPr lang="en-US" sz="3200" b="0" dirty="0">
                <a:solidFill>
                  <a:schemeClr val="tx1"/>
                </a:solidFill>
              </a:rPr>
              <a:t> 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A3B3CE-8B72-1CF1-E9E4-420A6CA61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2025-08-09</a:t>
            </a:r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4DF9F4-2FA5-FEF8-E30B-BEC89ADB5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MEDINFO 2025 - Guidance for FSH/SUSHI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98E756B-BA63-E5C7-7513-77110475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FF6BEC-B7F2-2C55-00B9-542F615733C0}"/>
              </a:ext>
            </a:extLst>
          </p:cNvPr>
          <p:cNvSpPr txBox="1"/>
          <p:nvPr/>
        </p:nvSpPr>
        <p:spPr>
          <a:xfrm>
            <a:off x="547086" y="5829706"/>
            <a:ext cx="4995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Project structure – IG publisher scripts output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AD407BF-BBDC-698C-6236-7DB093509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136" y="1340672"/>
            <a:ext cx="4445564" cy="4248472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chemeClr val="tx1"/>
                </a:solidFill>
                <a:highlight>
                  <a:srgbClr val="CCCCCC"/>
                </a:highlight>
              </a:rPr>
              <a:t>./_</a:t>
            </a:r>
            <a:r>
              <a:rPr lang="en-US" b="0" i="1" dirty="0" err="1">
                <a:solidFill>
                  <a:schemeClr val="tx1"/>
                </a:solidFill>
                <a:highlight>
                  <a:srgbClr val="CCCCCC"/>
                </a:highlight>
              </a:rPr>
              <a:t>updatePublisher.sh</a:t>
            </a:r>
            <a:r>
              <a:rPr lang="en-GB" b="0" dirty="0">
                <a:solidFill>
                  <a:schemeClr val="tx1"/>
                </a:solidFill>
              </a:rPr>
              <a:t> updates the IG publisher tool (needed to create the HTML part of the IG)</a:t>
            </a:r>
          </a:p>
          <a:p>
            <a:pPr marL="342900" indent="-342900">
              <a:buClr>
                <a:srgbClr val="C12075"/>
              </a:buClr>
              <a:buFont typeface="Arial" panose="020B0604020202020204" pitchFamily="34" charset="0"/>
              <a:buChar char="•"/>
              <a:defRPr/>
            </a:pPr>
            <a:r>
              <a:rPr lang="en-US" b="0" i="1" dirty="0">
                <a:solidFill>
                  <a:schemeClr val="tx1"/>
                </a:solidFill>
                <a:highlight>
                  <a:srgbClr val="CCCCCC"/>
                </a:highlight>
              </a:rPr>
              <a:t>./_</a:t>
            </a:r>
            <a:r>
              <a:rPr lang="en-US" b="0" i="1" dirty="0" err="1">
                <a:solidFill>
                  <a:schemeClr val="tx1"/>
                </a:solidFill>
                <a:highlight>
                  <a:srgbClr val="CCCCCC"/>
                </a:highlight>
              </a:rPr>
              <a:t>genonce.sh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rgbClr val="4C626C"/>
                </a:solidFill>
                <a:effectLst/>
                <a:uLnTx/>
                <a:uFillTx/>
                <a:latin typeface="Fira Sans"/>
                <a:ea typeface="+mn-ea"/>
                <a:cs typeface="+mn-cs"/>
              </a:rPr>
              <a:t> runs the IG publisher tool (creates the HTML rendering of profiles)</a:t>
            </a:r>
          </a:p>
          <a:p>
            <a:pPr marL="342900" indent="-342900">
              <a:buClr>
                <a:srgbClr val="C12075"/>
              </a:buClr>
              <a:buFont typeface="Arial" panose="020B0604020202020204" pitchFamily="34" charset="0"/>
              <a:buChar char="•"/>
              <a:defRPr/>
            </a:pPr>
            <a:r>
              <a:rPr lang="en-GB" b="0" dirty="0">
                <a:solidFill>
                  <a:srgbClr val="4C626C"/>
                </a:solidFill>
                <a:latin typeface="Fira Sans"/>
              </a:rPr>
              <a:t>open </a:t>
            </a:r>
            <a:r>
              <a:rPr lang="en-GB" dirty="0">
                <a:solidFill>
                  <a:srgbClr val="4C626C"/>
                </a:solidFill>
                <a:latin typeface="Fira Sans"/>
              </a:rPr>
              <a:t>/output/</a:t>
            </a:r>
            <a:r>
              <a:rPr lang="en-GB" dirty="0" err="1">
                <a:solidFill>
                  <a:srgbClr val="4C626C"/>
                </a:solidFill>
                <a:latin typeface="Fira Sans"/>
              </a:rPr>
              <a:t>index.html</a:t>
            </a:r>
            <a:r>
              <a:rPr lang="en-GB" dirty="0">
                <a:solidFill>
                  <a:srgbClr val="4C626C"/>
                </a:solidFill>
                <a:latin typeface="Fira Sans"/>
              </a:rPr>
              <a:t> </a:t>
            </a:r>
            <a:r>
              <a:rPr lang="en-GB" b="0" dirty="0">
                <a:solidFill>
                  <a:srgbClr val="4C626C"/>
                </a:solidFill>
                <a:latin typeface="Fira Sans"/>
              </a:rPr>
              <a:t>and check your IG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rgbClr val="4C626C"/>
              </a:solidFill>
              <a:effectLst/>
              <a:uLnTx/>
              <a:uFillTx/>
              <a:latin typeface="Fira Sans"/>
              <a:ea typeface="+mn-ea"/>
              <a:cs typeface="+mn-cs"/>
            </a:endParaRP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GB" sz="1814" b="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GB" sz="1814" b="0" dirty="0">
              <a:solidFill>
                <a:schemeClr val="tx1"/>
              </a:solidFill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DE0A911B-C416-5837-1392-3D7D187BB9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86" y="1344864"/>
            <a:ext cx="6416361" cy="43883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0559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IH - Colors">
      <a:dk1>
        <a:srgbClr val="4C626C"/>
      </a:dk1>
      <a:lt1>
        <a:srgbClr val="FFFFFF"/>
      </a:lt1>
      <a:dk2>
        <a:srgbClr val="4C626C"/>
      </a:dk2>
      <a:lt2>
        <a:srgbClr val="FFFFFF"/>
      </a:lt2>
      <a:accent1>
        <a:srgbClr val="70ACC0"/>
      </a:accent1>
      <a:accent2>
        <a:srgbClr val="C12075"/>
      </a:accent2>
      <a:accent3>
        <a:srgbClr val="003754"/>
      </a:accent3>
      <a:accent4>
        <a:srgbClr val="723C5D"/>
      </a:accent4>
      <a:accent5>
        <a:srgbClr val="9D9D9D"/>
      </a:accent5>
      <a:accent6>
        <a:srgbClr val="BE9E7C"/>
      </a:accent6>
      <a:hlink>
        <a:srgbClr val="C12075"/>
      </a:hlink>
      <a:folHlink>
        <a:srgbClr val="723C5D"/>
      </a:folHlink>
    </a:clrScheme>
    <a:fontScheme name="BIH - Fira Sans">
      <a:majorFont>
        <a:latin typeface="Fira Sans"/>
        <a:ea typeface=""/>
        <a:cs typeface=""/>
      </a:majorFont>
      <a:minorFont>
        <a:latin typeface="Fir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H_16x9_003-000-004.potx" id="{369D7692-B434-4786-98BC-97FF58A88495}" vid="{CF80FD36-D340-4690-A1EC-1D1B85FB3F2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d551d69-6617-46b6-ad2e-6110e151f9ea" xsi:nil="true"/>
    <lcf76f155ced4ddcb4097134ff3c332f xmlns="e3281b33-5e35-47b8-941f-e4cf108953ac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6366B6115821498F44ABDA06810297" ma:contentTypeVersion="18" ma:contentTypeDescription="Create a new document." ma:contentTypeScope="" ma:versionID="837fae368b280d856c843e06e77e8e25">
  <xsd:schema xmlns:xsd="http://www.w3.org/2001/XMLSchema" xmlns:xs="http://www.w3.org/2001/XMLSchema" xmlns:p="http://schemas.microsoft.com/office/2006/metadata/properties" xmlns:ns2="e3281b33-5e35-47b8-941f-e4cf108953ac" xmlns:ns3="1d551d69-6617-46b6-ad2e-6110e151f9ea" targetNamespace="http://schemas.microsoft.com/office/2006/metadata/properties" ma:root="true" ma:fieldsID="d0e7aba64a8616c793f49d2b39b59d8a" ns2:_="" ns3:_="">
    <xsd:import namespace="e3281b33-5e35-47b8-941f-e4cf108953ac"/>
    <xsd:import namespace="1d551d69-6617-46b6-ad2e-6110e151f9e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281b33-5e35-47b8-941f-e4cf108953a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2375ea7b-1eef-4e91-915e-32e4cb5a9c3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551d69-6617-46b6-ad2e-6110e151f9ea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26344646-d1fd-4fc4-9b55-5cfe4cf54d8f}" ma:internalName="TaxCatchAll" ma:showField="CatchAllData" ma:web="1d551d69-6617-46b6-ad2e-6110e151f9e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BE902A-A518-4685-A390-E261CDE7125A}">
  <ds:schemaRefs>
    <ds:schemaRef ds:uri="http://purl.org/dc/terms/"/>
    <ds:schemaRef ds:uri="e3281b33-5e35-47b8-941f-e4cf108953ac"/>
    <ds:schemaRef ds:uri="http://www.w3.org/XML/1998/namespace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2006/metadata/properties"/>
    <ds:schemaRef ds:uri="http://schemas.microsoft.com/office/infopath/2007/PartnerControls"/>
    <ds:schemaRef ds:uri="1d551d69-6617-46b6-ad2e-6110e151f9ea"/>
  </ds:schemaRefs>
</ds:datastoreItem>
</file>

<file path=customXml/itemProps2.xml><?xml version="1.0" encoding="utf-8"?>
<ds:datastoreItem xmlns:ds="http://schemas.openxmlformats.org/officeDocument/2006/customXml" ds:itemID="{9A21EF4D-A4DA-4512-9DA7-FB9F542D2E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7F53E42-3C40-4010-BE97-C87354367A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3281b33-5e35-47b8-941f-e4cf108953ac"/>
    <ds:schemaRef ds:uri="1d551d69-6617-46b6-ad2e-6110e151f9e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</Template>
  <TotalTime>0</TotalTime>
  <Words>1199</Words>
  <Application>Microsoft Macintosh PowerPoint</Application>
  <PresentationFormat>Breitbild</PresentationFormat>
  <Paragraphs>219</Paragraphs>
  <Slides>16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0" baseType="lpstr">
      <vt:lpstr>Arial</vt:lpstr>
      <vt:lpstr>Calibri</vt:lpstr>
      <vt:lpstr>Fira Sans</vt:lpstr>
      <vt:lpstr>Office</vt:lpstr>
      <vt:lpstr>FSH/SUSHI for Implementation Guides Step for step </vt:lpstr>
      <vt:lpstr>FHIR Shorthand (FSH) / SUSHI</vt:lpstr>
      <vt:lpstr>For the MEDINFO Tutorial</vt:lpstr>
      <vt:lpstr>Initialize a SUSHI project</vt:lpstr>
      <vt:lpstr>Initialize a SUSHI project - sushi init </vt:lpstr>
      <vt:lpstr>Initialize a SUSHI project </vt:lpstr>
      <vt:lpstr>Initialize a SUSHI project </vt:lpstr>
      <vt:lpstr>Initialize a SUSHI project </vt:lpstr>
      <vt:lpstr>Initialize a SUSHI project </vt:lpstr>
      <vt:lpstr>FSH Cheat Sheet</vt:lpstr>
      <vt:lpstr>FSH – Instances</vt:lpstr>
      <vt:lpstr>FSH – Dependencies</vt:lpstr>
      <vt:lpstr>FSH – Dependencies</vt:lpstr>
      <vt:lpstr>Thank you!</vt:lpstr>
      <vt:lpstr>FSH/SUSHI for Implementation Guides - Step for step </vt:lpstr>
      <vt:lpstr>Image 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HL7® FHIR®</dc:title>
  <dc:creator>Saß, Julian</dc:creator>
  <dc:description>BIH | PowerPoint-Vorlage (Dachmarke) im Format 16:9_x000d_
Office 365</dc:description>
  <cp:lastModifiedBy>Klopfenstein, Sophie Anne Ines</cp:lastModifiedBy>
  <cp:revision>9</cp:revision>
  <dcterms:created xsi:type="dcterms:W3CDTF">2022-11-12T10:02:17Z</dcterms:created>
  <dcterms:modified xsi:type="dcterms:W3CDTF">2025-08-08T07:10:49Z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lpwstr>2.0.0</vt:lpwstr>
  </property>
  <property fmtid="{D5CDD505-2E9C-101B-9397-08002B2CF9AE}" pid="3" name="Build">
    <vt:lpwstr>003-000-004</vt:lpwstr>
  </property>
  <property fmtid="{D5CDD505-2E9C-101B-9397-08002B2CF9AE}" pid="4" name="Erstellt von">
    <vt:lpwstr>office network</vt:lpwstr>
  </property>
  <property fmtid="{D5CDD505-2E9C-101B-9397-08002B2CF9AE}" pid="5" name="Autor">
    <vt:lpwstr>clemens morfeld</vt:lpwstr>
  </property>
  <property fmtid="{D5CDD505-2E9C-101B-9397-08002B2CF9AE}" pid="6" name="Erstellt am">
    <vt:lpwstr>05.09.2019</vt:lpwstr>
  </property>
  <property fmtid="{D5CDD505-2E9C-101B-9397-08002B2CF9AE}" pid="7" name="Stand">
    <vt:lpwstr>04.05.2021</vt:lpwstr>
  </property>
  <property fmtid="{D5CDD505-2E9C-101B-9397-08002B2CF9AE}" pid="8" name="ContentTypeId">
    <vt:lpwstr>0x010100446366B6115821498F44ABDA06810297</vt:lpwstr>
  </property>
  <property fmtid="{D5CDD505-2E9C-101B-9397-08002B2CF9AE}" pid="9" name="MediaServiceImageTags">
    <vt:lpwstr/>
  </property>
</Properties>
</file>

<file path=docProps/thumbnail.jpeg>
</file>